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4D444-D3AA-B398-BAB7-756DE53EFE2A}" v="29" dt="2026-02-09T14:58:44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3"/>
    <p:restoredTop sz="93426"/>
  </p:normalViewPr>
  <p:slideViewPr>
    <p:cSldViewPr snapToGrid="0">
      <p:cViewPr>
        <p:scale>
          <a:sx n="65" d="100"/>
          <a:sy n="65" d="100"/>
        </p:scale>
        <p:origin x="72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la Varela Acuña" userId="bfe69f4a-dc28-4e75-87e3-c5c89bad0239" providerId="ADAL" clId="{A18FA9D2-21F2-417E-A7CF-A04B896C9E33}"/>
    <pc:docChg chg="undo custSel delSld modSld">
      <pc:chgData name="Fabiola Varela Acuña" userId="bfe69f4a-dc28-4e75-87e3-c5c89bad0239" providerId="ADAL" clId="{A18FA9D2-21F2-417E-A7CF-A04B896C9E33}" dt="2026-02-04T16:25:53.754" v="116" actId="20577"/>
      <pc:docMkLst>
        <pc:docMk/>
      </pc:docMkLst>
      <pc:sldChg chg="modSp mod">
        <pc:chgData name="Fabiola Varela Acuña" userId="bfe69f4a-dc28-4e75-87e3-c5c89bad0239" providerId="ADAL" clId="{A18FA9D2-21F2-417E-A7CF-A04B896C9E33}" dt="2026-02-04T16:25:53.754" v="116" actId="20577"/>
        <pc:sldMkLst>
          <pc:docMk/>
          <pc:sldMk cId="625442133" sldId="270"/>
        </pc:sldMkLst>
        <pc:spChg chg="mod">
          <ac:chgData name="Fabiola Varela Acuña" userId="bfe69f4a-dc28-4e75-87e3-c5c89bad0239" providerId="ADAL" clId="{A18FA9D2-21F2-417E-A7CF-A04B896C9E33}" dt="2026-02-04T16:25:53.754" v="116" actId="20577"/>
          <ac:spMkLst>
            <pc:docMk/>
            <pc:sldMk cId="625442133" sldId="270"/>
            <ac:spMk id="2" creationId="{6CF3D331-14D2-27C5-DA90-10A9C9FDE7B6}"/>
          </ac:spMkLst>
        </pc:spChg>
      </pc:sldChg>
    </pc:docChg>
  </pc:docChgLst>
  <pc:docChgLst>
    <pc:chgData name="Nayely González Reyes" userId="S::nayely.gonzalez@contpaqi.com::fa60202d-27d9-4b5d-b2ea-9a3c875230c4" providerId="AD" clId="Web-{EFD4D444-D3AA-B398-BAB7-756DE53EFE2A}"/>
    <pc:docChg chg="modSld">
      <pc:chgData name="Nayely González Reyes" userId="S::nayely.gonzalez@contpaqi.com::fa60202d-27d9-4b5d-b2ea-9a3c875230c4" providerId="AD" clId="Web-{EFD4D444-D3AA-B398-BAB7-756DE53EFE2A}" dt="2026-02-09T14:58:44.347" v="23" actId="14100"/>
      <pc:docMkLst>
        <pc:docMk/>
      </pc:docMkLst>
      <pc:sldChg chg="addSp delSp modSp">
        <pc:chgData name="Nayely González Reyes" userId="S::nayely.gonzalez@contpaqi.com::fa60202d-27d9-4b5d-b2ea-9a3c875230c4" providerId="AD" clId="Web-{EFD4D444-D3AA-B398-BAB7-756DE53EFE2A}" dt="2026-02-09T14:58:44.347" v="23" actId="14100"/>
        <pc:sldMkLst>
          <pc:docMk/>
          <pc:sldMk cId="625442133" sldId="270"/>
        </pc:sldMkLst>
        <pc:spChg chg="mod">
          <ac:chgData name="Nayely González Reyes" userId="S::nayely.gonzalez@contpaqi.com::fa60202d-27d9-4b5d-b2ea-9a3c875230c4" providerId="AD" clId="Web-{EFD4D444-D3AA-B398-BAB7-756DE53EFE2A}" dt="2026-02-09T14:58:44.347" v="23" actId="14100"/>
          <ac:spMkLst>
            <pc:docMk/>
            <pc:sldMk cId="625442133" sldId="270"/>
            <ac:spMk id="5" creationId="{5DDFCBB9-F374-6C66-356D-0AB565091F1E}"/>
          </ac:spMkLst>
        </pc:spChg>
        <pc:picChg chg="del">
          <ac:chgData name="Nayely González Reyes" userId="S::nayely.gonzalez@contpaqi.com::fa60202d-27d9-4b5d-b2ea-9a3c875230c4" providerId="AD" clId="Web-{EFD4D444-D3AA-B398-BAB7-756DE53EFE2A}" dt="2026-02-09T14:58:37.222" v="21"/>
          <ac:picMkLst>
            <pc:docMk/>
            <pc:sldMk cId="625442133" sldId="270"/>
            <ac:picMk id="6" creationId="{664DAACE-99DC-2418-7919-75BC82F99ACC}"/>
          </ac:picMkLst>
        </pc:picChg>
        <pc:picChg chg="add">
          <ac:chgData name="Nayely González Reyes" userId="S::nayely.gonzalez@contpaqi.com::fa60202d-27d9-4b5d-b2ea-9a3c875230c4" providerId="AD" clId="Web-{EFD4D444-D3AA-B398-BAB7-756DE53EFE2A}" dt="2026-02-09T14:58:37.957" v="22"/>
          <ac:picMkLst>
            <pc:docMk/>
            <pc:sldMk cId="625442133" sldId="270"/>
            <ac:picMk id="7" creationId="{6E6716A7-E905-A1A0-4F49-F0930F271C18}"/>
          </ac:picMkLst>
        </pc:picChg>
      </pc:sldChg>
      <pc:sldChg chg="addSp delSp modSp">
        <pc:chgData name="Nayely González Reyes" userId="S::nayely.gonzalez@contpaqi.com::fa60202d-27d9-4b5d-b2ea-9a3c875230c4" providerId="AD" clId="Web-{EFD4D444-D3AA-B398-BAB7-756DE53EFE2A}" dt="2026-02-09T14:58:23.972" v="18" actId="1076"/>
        <pc:sldMkLst>
          <pc:docMk/>
          <pc:sldMk cId="3383537710" sldId="272"/>
        </pc:sldMkLst>
        <pc:spChg chg="mod">
          <ac:chgData name="Nayely González Reyes" userId="S::nayely.gonzalez@contpaqi.com::fa60202d-27d9-4b5d-b2ea-9a3c875230c4" providerId="AD" clId="Web-{EFD4D444-D3AA-B398-BAB7-756DE53EFE2A}" dt="2026-02-09T14:56:38.251" v="6" actId="20577"/>
          <ac:spMkLst>
            <pc:docMk/>
            <pc:sldMk cId="3383537710" sldId="272"/>
            <ac:spMk id="4" creationId="{92CC514F-F0B4-208C-809F-755A6261BC1A}"/>
          </ac:spMkLst>
        </pc:spChg>
        <pc:picChg chg="del mod">
          <ac:chgData name="Nayely González Reyes" userId="S::nayely.gonzalez@contpaqi.com::fa60202d-27d9-4b5d-b2ea-9a3c875230c4" providerId="AD" clId="Web-{EFD4D444-D3AA-B398-BAB7-756DE53EFE2A}" dt="2026-02-09T14:58:10.238" v="14"/>
          <ac:picMkLst>
            <pc:docMk/>
            <pc:sldMk cId="3383537710" sldId="272"/>
            <ac:picMk id="6" creationId="{9149EB13-1A31-A83F-73B7-3FB014741C2A}"/>
          </ac:picMkLst>
        </pc:picChg>
        <pc:picChg chg="add del mod">
          <ac:chgData name="Nayely González Reyes" userId="S::nayely.gonzalez@contpaqi.com::fa60202d-27d9-4b5d-b2ea-9a3c875230c4" providerId="AD" clId="Web-{EFD4D444-D3AA-B398-BAB7-756DE53EFE2A}" dt="2026-02-09T14:58:09.128" v="13"/>
          <ac:picMkLst>
            <pc:docMk/>
            <pc:sldMk cId="3383537710" sldId="272"/>
            <ac:picMk id="7" creationId="{8B38F849-A0F8-87CF-66CA-0D98E6B22E53}"/>
          </ac:picMkLst>
        </pc:picChg>
        <pc:picChg chg="add mod">
          <ac:chgData name="Nayely González Reyes" userId="S::nayely.gonzalez@contpaqi.com::fa60202d-27d9-4b5d-b2ea-9a3c875230c4" providerId="AD" clId="Web-{EFD4D444-D3AA-B398-BAB7-756DE53EFE2A}" dt="2026-02-09T14:58:23.972" v="18" actId="1076"/>
          <ac:picMkLst>
            <pc:docMk/>
            <pc:sldMk cId="3383537710" sldId="272"/>
            <ac:picMk id="8" creationId="{896C882E-2F55-2502-4954-9C5AA0EC5FD9}"/>
          </ac:picMkLst>
        </pc:picChg>
      </pc:sldChg>
      <pc:sldChg chg="addSp delSp">
        <pc:chgData name="Nayely González Reyes" userId="S::nayely.gonzalez@contpaqi.com::fa60202d-27d9-4b5d-b2ea-9a3c875230c4" providerId="AD" clId="Web-{EFD4D444-D3AA-B398-BAB7-756DE53EFE2A}" dt="2026-02-09T14:58:27.019" v="20"/>
        <pc:sldMkLst>
          <pc:docMk/>
          <pc:sldMk cId="195695866" sldId="274"/>
        </pc:sldMkLst>
        <pc:picChg chg="del">
          <ac:chgData name="Nayely González Reyes" userId="S::nayely.gonzalez@contpaqi.com::fa60202d-27d9-4b5d-b2ea-9a3c875230c4" providerId="AD" clId="Web-{EFD4D444-D3AA-B398-BAB7-756DE53EFE2A}" dt="2026-02-09T14:58:26.456" v="19"/>
          <ac:picMkLst>
            <pc:docMk/>
            <pc:sldMk cId="195695866" sldId="274"/>
            <ac:picMk id="3" creationId="{6461F46F-AA4F-9195-E534-5F6C9056233E}"/>
          </ac:picMkLst>
        </pc:picChg>
        <pc:picChg chg="add">
          <ac:chgData name="Nayely González Reyes" userId="S::nayely.gonzalez@contpaqi.com::fa60202d-27d9-4b5d-b2ea-9a3c875230c4" providerId="AD" clId="Web-{EFD4D444-D3AA-B398-BAB7-756DE53EFE2A}" dt="2026-02-09T14:58:27.019" v="20"/>
          <ac:picMkLst>
            <pc:docMk/>
            <pc:sldMk cId="195695866" sldId="274"/>
            <ac:picMk id="8" creationId="{988D992C-C3E3-3A96-7689-173BB9C748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9632A-9F87-9A81-E6A7-A6AD42E88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1AE6D5-05A9-2E1E-F5B2-0E8A5B866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C82D1-CD77-A99C-A25F-1D68003F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3F2F9-7CA4-49A7-DD0E-0D5A5741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0EC09-2896-C3DA-D4D4-B31FC4B9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9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23416-58AE-433D-195B-14ECF58B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9A457F-762E-ECE8-4A0D-A7A209BA1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73560F-FB52-56E5-935A-55BB6E48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33BD1-36A4-65E7-67C3-DBEC37B4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EDF155-A579-3C47-E31D-A1F203DC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08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3E50A1-006C-A43C-32C4-0B644CC42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B83B33-7A6F-135A-5AF8-E9FBD91E5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55299-8B13-BF19-E7CF-43C6A176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79467-705E-EAE5-A0AA-ABF87207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00703-3157-164D-505C-ACB51EA0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07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B2D90-1E76-E932-BE9B-92A51F42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D0566-0083-BCEA-4E46-B63E5D0AA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A8066E-FB03-99EB-D776-9E1798D8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58AE5-B3D7-54E0-A607-9FEEBE00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381F7-6D33-EB31-72C6-59E1DE0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3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71644-B0B0-C823-CF4D-7F4C4DD0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56AB54-C32C-D051-206F-A0DFD1EF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6801B3-27F7-7713-D848-D9F30BB3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ABF76-E271-91EB-1AB7-D469AE2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0A95A7-89DF-ACBE-371E-5DC1A476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41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C71CD-476D-F3EC-4AF2-B6C74263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2BA2D-DC5B-00AF-7658-43E0E30F2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A8DD80-0906-2AC0-6C66-E594C7422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EC6548-7D0A-F963-5AC6-E9037FBF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D8A70A-16B3-26E0-9EE7-3CB625B1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B71A0-4E96-3265-459C-DAFA186C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90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1E6AD-228B-4DEC-4B45-BEAFD483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5E033-AC5F-D17E-7820-714D6E05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9164C3-0CAC-31E4-FCC4-C24C624A5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11A73D-0294-D16B-60A5-101BE9F3C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001C49-8B02-AE04-260B-9B5537792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74A93-2C5E-4FBD-AE4B-39C17D91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050D84-2F3E-D092-E14E-49D321FA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F1E7EF-A4B0-BB0B-4219-A26657BD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39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684A5-F222-6E89-7404-E44A77AA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F8050F-EDD6-1DD3-7A94-A5AA3F83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16BC6-6B67-0FDB-8BE4-D1F96E9B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CABC4C-9DFF-B941-DECF-5958936B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3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4D3088-09CA-F330-0E24-5F8F8CEA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AAA428-032A-5142-5C61-5691ABD8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1A49BE-9305-4627-E25E-14E17E7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88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A3350-7802-2E62-7A3E-6E9A1DFE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4D4EA-BDA9-099E-48B7-84F7E0589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865793-0CA4-428D-7E90-A32B6F808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E33B2C-4BA7-304D-EB0D-C87470E3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E09D3F-2DE7-8704-EDAF-06351ADB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9741DE-2D11-FBF1-172D-07BEBCEC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72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34049-D9B3-8220-FF35-E8A8A018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2D79E8-76DF-8E76-BD1B-BB9D70E92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5AC08D-3ECC-5F42-FFFD-476CDA709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E67648-7E66-4E73-F4F7-81DD35F6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26FA6D-C05E-F638-0ADD-CC096CB2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17AD48-901C-C58F-B6C0-640DF8FF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7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1396DA-8210-8447-434E-26DD13A2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EB123-55DB-F605-9769-21F19453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03BC8-B79F-1921-6B8B-D3B35A04A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0B142-9A90-4071-B287-718DC6A28743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99C056-79E7-2635-8F7B-387C5802A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BA005-4C88-F63F-A733-E555D6BAF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7A107-21E4-4438-AC36-2077D58C9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2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6FC2C6-E6AC-87A7-2D82-6C44A4392CBA}"/>
              </a:ext>
            </a:extLst>
          </p:cNvPr>
          <p:cNvSpPr/>
          <p:nvPr/>
        </p:nvSpPr>
        <p:spPr>
          <a:xfrm>
            <a:off x="121920" y="6007100"/>
            <a:ext cx="11948160" cy="734522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A96D0F-55FF-8EC3-1B8D-AD4069CF0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72" y="1238251"/>
            <a:ext cx="6676256" cy="31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9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F3D331-14D2-27C5-DA90-10A9C9FDE7B6}"/>
              </a:ext>
            </a:extLst>
          </p:cNvPr>
          <p:cNvSpPr txBox="1"/>
          <p:nvPr/>
        </p:nvSpPr>
        <p:spPr>
          <a:xfrm>
            <a:off x="4704964" y="1460176"/>
            <a:ext cx="6659722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MX" dirty="0">
              <a:solidFill>
                <a:schemeClr val="accent1">
                  <a:lumMod val="75000"/>
                </a:schemeClr>
              </a:solidFill>
              <a:latin typeface="Titillium Web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Errores en la emisión de </a:t>
            </a:r>
            <a:r>
              <a:rPr lang="es-MX" dirty="0" err="1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CFDIs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, como: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</a:b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    Complementos de pago emitidos fuera de plazo.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</a:b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    Facturas PUE con REP asociado.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</a:b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    Facturas con forma de pago incorrecta. 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</a:b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    Notas de crédito con complementos mal relacionados.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Complejidad para identificar en su información las posibles deducciones y acreditamientos.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Imprecisión en la base de lo efectivamente cobrado y pagado para el cálculo correcto de impuestos.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Dificultad para obtener e identificar los ingresos timbrados.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Miedo a cartas invitación, revisiones o auditorías del SAT por diferencias entre </a:t>
            </a:r>
            <a:r>
              <a:rPr lang="es-MX" dirty="0" err="1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CFDIs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 y lo declarado.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No cuenta con herramientas para analizar, conciliar e interpretar los </a:t>
            </a:r>
            <a:r>
              <a:rPr lang="es-MX" dirty="0" err="1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CFDIs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Titillium Web" pitchFamily="2" charset="77"/>
              </a:rPr>
              <a:t>Falta de información real y oportuna para la correcta determinación de impuestos.</a:t>
            </a:r>
          </a:p>
          <a:p>
            <a:endParaRPr lang="es-MX" dirty="0">
              <a:solidFill>
                <a:schemeClr val="accent1">
                  <a:lumMod val="75000"/>
                </a:schemeClr>
              </a:solidFill>
              <a:latin typeface="Titillium Web" pitchFamily="2" charset="77"/>
            </a:endParaRPr>
          </a:p>
        </p:txBody>
      </p:sp>
      <p:sp>
        <p:nvSpPr>
          <p:cNvPr id="3" name="Título 10">
            <a:extLst>
              <a:ext uri="{FF2B5EF4-FFF2-40B4-BE49-F238E27FC236}">
                <a16:creationId xmlns:a16="http://schemas.microsoft.com/office/drawing/2014/main" id="{78F977DA-74C2-C196-3E31-9C1E28C523B4}"/>
              </a:ext>
            </a:extLst>
          </p:cNvPr>
          <p:cNvSpPr txBox="1"/>
          <p:nvPr/>
        </p:nvSpPr>
        <p:spPr>
          <a:xfrm>
            <a:off x="772727" y="1865733"/>
            <a:ext cx="3932237" cy="426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>
            <a:normAutofit/>
          </a:bodyPr>
          <a:lstStyle>
            <a:defPPr>
              <a:defRPr lang="es-MX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b="1" i="0" kern="1200">
                <a:solidFill>
                  <a:schemeClr val="accent1"/>
                </a:solidFill>
                <a:latin typeface="Titillium Web SemiBold" pitchFamily="2" charset="77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9pPr>
          </a:lstStyle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Dolores de los despachos contables, contadores y áreas contables en las empresas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DFCBB9-F374-6C66-356D-0AB565091F1E}"/>
              </a:ext>
            </a:extLst>
          </p:cNvPr>
          <p:cNvSpPr/>
          <p:nvPr/>
        </p:nvSpPr>
        <p:spPr>
          <a:xfrm>
            <a:off x="121920" y="116378"/>
            <a:ext cx="11948160" cy="1309254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6E6716A7-E905-A1A0-4F49-F0930F27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25" y="420136"/>
            <a:ext cx="17335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7CC589-7261-198C-D230-B7F7354DAC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" y="116378"/>
            <a:ext cx="11948160" cy="6625244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760935-5A68-FA66-EC7B-4BCC6D8708EB}"/>
              </a:ext>
            </a:extLst>
          </p:cNvPr>
          <p:cNvSpPr>
            <a:spLocks noGrp="1"/>
          </p:cNvSpPr>
          <p:nvPr/>
        </p:nvSpPr>
        <p:spPr>
          <a:xfrm>
            <a:off x="1204570" y="1895463"/>
            <a:ext cx="2501348" cy="1084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i="0" kern="1200">
                <a:solidFill>
                  <a:schemeClr val="bg2"/>
                </a:solidFill>
                <a:latin typeface="Titillium Web" pitchFamily="2" charset="77"/>
                <a:ea typeface="+mj-ea"/>
                <a:cs typeface="Corbel" panose="020B05030202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 fontAlgn="auto"/>
            <a:r>
              <a:rPr lang="es-419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5EFEC"/>
                </a:solidFill>
                <a:cs typeface="Arial"/>
                <a:sym typeface="Wingdings"/>
              </a:rPr>
              <a:t>Qué</a:t>
            </a:r>
            <a:r>
              <a:rPr lang="es-419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cs typeface="Arial"/>
                <a:sym typeface="Wingdings"/>
              </a:rPr>
              <a:t> </a:t>
            </a:r>
            <a:r>
              <a:rPr lang="es-419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5EFEC"/>
                </a:solidFill>
                <a:cs typeface="Arial"/>
                <a:sym typeface="Wingdings"/>
              </a:rPr>
              <a:t>es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2758DF-1AEC-9A50-7FFF-63A38668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3073987"/>
            <a:ext cx="3950368" cy="16501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252E8B-DEFF-3A6A-C1B3-853061F79E9A}"/>
              </a:ext>
            </a:extLst>
          </p:cNvPr>
          <p:cNvSpPr txBox="1"/>
          <p:nvPr/>
        </p:nvSpPr>
        <p:spPr>
          <a:xfrm>
            <a:off x="4788568" y="1729239"/>
            <a:ext cx="65652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>
                <a:solidFill>
                  <a:schemeClr val="bg1"/>
                </a:solidFill>
                <a:latin typeface="Titillium Web" pitchFamily="2" charset="77"/>
              </a:rPr>
              <a:t>CONTPAQi Anticipa es el software que ofrece una visión integral, actualizada y confiable de la información fiscal de tu empresa, permitiéndote consultarla de forma rápida, clara y segura. Gracias a su capacidad para detectar automáticamente discrepancias e inconsistencias que pueden representar riesgos ante las autoridades fiscales, se convierte en una solución preventiva que fortalece el cumplimiento normativo y reduce significativamente los riesgos en tu información fiscal.</a:t>
            </a:r>
          </a:p>
          <a:p>
            <a:endParaRPr lang="es-MX" sz="2300" dirty="0">
              <a:solidFill>
                <a:schemeClr val="bg1"/>
              </a:solidFill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449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F56C6D-83ED-531D-C658-F715F1B78D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" y="116378"/>
            <a:ext cx="11948160" cy="6625244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CC514F-F0B4-208C-809F-755A6261BC1A}"/>
              </a:ext>
            </a:extLst>
          </p:cNvPr>
          <p:cNvSpPr txBox="1"/>
          <p:nvPr/>
        </p:nvSpPr>
        <p:spPr>
          <a:xfrm>
            <a:off x="587829" y="1617453"/>
            <a:ext cx="6406529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Módulo enfocado en Visor del SAT, según el régimen fiscal.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Descarga automáticamente y carga manual de los archivos XML (Anexo 20).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Integración automática con el Administrador de Documentos Digitales (ADD) de CONTPAQi Contabilidad®.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Procesamiento, interpretación y análisis de </a:t>
            </a:r>
            <a:r>
              <a:rPr lang="es-MX" sz="1600" dirty="0" err="1">
                <a:solidFill>
                  <a:schemeClr val="bg1"/>
                </a:solidFill>
              </a:rPr>
              <a:t>CFDIs</a:t>
            </a:r>
            <a:r>
              <a:rPr lang="es-MX" sz="1600" dirty="0">
                <a:solidFill>
                  <a:schemeClr val="bg1"/>
                </a:solidFill>
              </a:rPr>
              <a:t> de ingreso, egreso, complementos de pago, nómina y traslado.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Indicadores predefinidos para detectar errores, inconsistencias y riesgos fiscales.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Personalización de columnas, según las necesidades del usuario, por tipo de CFDI.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Exportación de vistas o de información a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Gestión de roles y accesos por RFC o tipo de usuario dentro de la licencia.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Trazabilidad de </a:t>
            </a:r>
            <a:r>
              <a:rPr lang="es-MX" sz="1600" dirty="0" err="1">
                <a:solidFill>
                  <a:schemeClr val="bg1"/>
                </a:solidFill>
              </a:rPr>
              <a:t>CFDIs</a:t>
            </a:r>
            <a:r>
              <a:rPr lang="es-MX" sz="1600" dirty="0">
                <a:solidFill>
                  <a:schemeClr val="bg1"/>
                </a:solidFill>
              </a:rPr>
              <a:t> de Ingresos PPD con sus pagos relacionados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solidFill>
                  <a:schemeClr val="bg1"/>
                </a:solidFill>
              </a:rPr>
              <a:t>Dashboard</a:t>
            </a:r>
            <a:r>
              <a:rPr lang="es-MX" sz="1600" dirty="0">
                <a:solidFill>
                  <a:schemeClr val="bg1"/>
                </a:solidFill>
              </a:rPr>
              <a:t> con información general de la operación de la empresa  (Ingresos, Gastos, IVA e ISR)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Consulta actualizada de Estatus de </a:t>
            </a:r>
            <a:r>
              <a:rPr lang="es-MX" sz="1600" dirty="0" err="1">
                <a:solidFill>
                  <a:schemeClr val="bg1"/>
                </a:solidFill>
              </a:rPr>
              <a:t>CFDIs</a:t>
            </a:r>
            <a:r>
              <a:rPr lang="es-MX" sz="1600" dirty="0">
                <a:solidFill>
                  <a:schemeClr val="bg1"/>
                </a:solidFill>
              </a:rPr>
              <a:t> (Vigentes y Cancelados)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7BDBAD-7FFE-3864-E9BE-12631DF7CD53}"/>
              </a:ext>
            </a:extLst>
          </p:cNvPr>
          <p:cNvSpPr>
            <a:spLocks noGrp="1"/>
          </p:cNvSpPr>
          <p:nvPr/>
        </p:nvSpPr>
        <p:spPr>
          <a:xfrm>
            <a:off x="587829" y="239146"/>
            <a:ext cx="10515600" cy="10923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i="0" kern="1200">
                <a:solidFill>
                  <a:schemeClr val="bg2"/>
                </a:solidFill>
                <a:latin typeface="Titillium Web" pitchFamily="2" charset="77"/>
                <a:ea typeface="+mj-ea"/>
                <a:cs typeface="Corbel" panose="020B05030202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 fontAlgn="auto"/>
            <a:r>
              <a:rPr lang="es-419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5EFEC"/>
                </a:solidFill>
                <a:cs typeface="Arial"/>
                <a:sym typeface="Wingdings"/>
              </a:rPr>
              <a:t>Características</a:t>
            </a:r>
            <a:endParaRPr lang="es-MX" b="1" dirty="0">
              <a:solidFill>
                <a:srgbClr val="25EFEC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64C827-4B74-4C2C-701C-D8917D7F1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77" y="1705432"/>
            <a:ext cx="5366303" cy="4662253"/>
          </a:xfrm>
          <a:prstGeom prst="rect">
            <a:avLst/>
          </a:prstGeom>
        </p:spPr>
      </p:pic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896C882E-2F55-2502-4954-9C5AA0EC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5" y="420136"/>
            <a:ext cx="17335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CFA057-0711-E92F-F276-35293939C9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97" t="17474" r="16274" b="16013"/>
          <a:stretch/>
        </p:blipFill>
        <p:spPr>
          <a:xfrm>
            <a:off x="-284645" y="-159598"/>
            <a:ext cx="13066367" cy="83481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48AD30-13CD-5FAD-A113-0007BBFFC56A}"/>
              </a:ext>
            </a:extLst>
          </p:cNvPr>
          <p:cNvSpPr txBox="1"/>
          <p:nvPr/>
        </p:nvSpPr>
        <p:spPr>
          <a:xfrm>
            <a:off x="587829" y="2668406"/>
            <a:ext cx="6353914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MX" sz="2000" dirty="0">
              <a:solidFill>
                <a:srgbClr val="002060"/>
              </a:solidFill>
              <a:latin typeface="Titillium Web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Titillium Web" pitchFamily="2" charset="77"/>
              </a:rPr>
              <a:t>Identifica descuadres de tu información vs el Visor del SAT </a:t>
            </a:r>
            <a:endParaRPr lang="es-ES" sz="2000" dirty="0">
              <a:solidFill>
                <a:srgbClr val="002060"/>
              </a:solidFill>
              <a:latin typeface="Titillium Web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Titillium Web" pitchFamily="2" charset="77"/>
              </a:rPr>
              <a:t>Previene errores y omisiones fiscales, facilitando la atención de cartas invitación y requerimientos del SAT.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Titillium Web" pitchFamily="2" charset="77"/>
              </a:rPr>
              <a:t>Brinda información fiscal confiable y al momento mediante indicadores predefinidos.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Titillium Web" pitchFamily="2" charset="77"/>
              </a:rPr>
              <a:t>Valida que los impuestos (IVA e ISR) se calculen sobre una base de información certera y actualizada.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Titillium Web" pitchFamily="2" charset="77"/>
              </a:rPr>
              <a:t>Facilita la conciliación de </a:t>
            </a:r>
            <a:r>
              <a:rPr lang="es-MX" sz="2000" dirty="0" err="1">
                <a:solidFill>
                  <a:srgbClr val="002060"/>
                </a:solidFill>
                <a:latin typeface="Titillium Web" pitchFamily="2" charset="77"/>
              </a:rPr>
              <a:t>CFDIs</a:t>
            </a:r>
            <a:r>
              <a:rPr lang="es-MX" sz="2000" dirty="0">
                <a:solidFill>
                  <a:srgbClr val="002060"/>
                </a:solidFill>
                <a:latin typeface="Titillium Web" pitchFamily="2" charset="77"/>
              </a:rPr>
              <a:t> contra la información registrada en el SAT de forma rápida y sencilla.</a:t>
            </a:r>
          </a:p>
          <a:p>
            <a:endParaRPr lang="es-MX" sz="2000" dirty="0">
              <a:solidFill>
                <a:srgbClr val="002060"/>
              </a:solidFill>
              <a:latin typeface="Titillium Web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334851-72CF-61A3-C036-898D8F909138}"/>
              </a:ext>
            </a:extLst>
          </p:cNvPr>
          <p:cNvSpPr>
            <a:spLocks noGrp="1"/>
          </p:cNvSpPr>
          <p:nvPr/>
        </p:nvSpPr>
        <p:spPr>
          <a:xfrm>
            <a:off x="587829" y="1056506"/>
            <a:ext cx="10515600" cy="1404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i="0" kern="1200">
                <a:solidFill>
                  <a:schemeClr val="bg2"/>
                </a:solidFill>
                <a:latin typeface="Titillium Web" pitchFamily="2" charset="77"/>
                <a:ea typeface="+mj-ea"/>
                <a:cs typeface="Corbel" panose="020B05030202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 fontAlgn="auto"/>
            <a:r>
              <a:rPr lang="es-419" sz="5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F0"/>
                </a:solidFill>
                <a:cs typeface="Arial"/>
                <a:sym typeface="Wingdings"/>
              </a:rPr>
              <a:t>Principales beneficios</a:t>
            </a:r>
            <a:endParaRPr lang="es-MX" sz="5000" b="1" dirty="0">
              <a:solidFill>
                <a:srgbClr val="00B0F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DFE354D-A858-B4DA-3D6F-556955DF149E}"/>
              </a:ext>
            </a:extLst>
          </p:cNvPr>
          <p:cNvSpPr/>
          <p:nvPr/>
        </p:nvSpPr>
        <p:spPr>
          <a:xfrm>
            <a:off x="121920" y="113117"/>
            <a:ext cx="11948160" cy="1138887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988D992C-C3E3-3A96-7689-173BB9C74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5" y="420136"/>
            <a:ext cx="17335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BA8793-497F-EF1E-FBE5-78B0554E6E56}"/>
              </a:ext>
            </a:extLst>
          </p:cNvPr>
          <p:cNvSpPr txBox="1"/>
          <p:nvPr/>
        </p:nvSpPr>
        <p:spPr>
          <a:xfrm>
            <a:off x="429986" y="1779008"/>
            <a:ext cx="11332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Módulo enfocado en Visor del SAT, según el régimen fiscal.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Detecta riesgos fiscales al instante</a:t>
            </a:r>
            <a:br>
              <a:rPr lang="es-MX" dirty="0">
                <a:solidFill>
                  <a:srgbClr val="0070C0"/>
                </a:solidFill>
                <a:latin typeface="Titillium Web" pitchFamily="2" charset="77"/>
              </a:rPr>
            </a:br>
            <a:r>
              <a:rPr lang="es-MX" dirty="0">
                <a:solidFill>
                  <a:srgbClr val="0070C0"/>
                </a:solidFill>
                <a:latin typeface="Titillium Web" pitchFamily="2" charset="77"/>
              </a:rPr>
              <a:t>Identifica descuadres y anomalías entre CFDI, contabilidad y SAT antes de que se conviertan en multas.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Conciliación automática contra el SAT</a:t>
            </a:r>
            <a:br>
              <a:rPr lang="es-MX" dirty="0">
                <a:solidFill>
                  <a:srgbClr val="0070C0"/>
                </a:solidFill>
                <a:latin typeface="Titillium Web" pitchFamily="2" charset="77"/>
              </a:rPr>
            </a:br>
            <a:r>
              <a:rPr lang="es-MX" dirty="0">
                <a:solidFill>
                  <a:srgbClr val="0070C0"/>
                </a:solidFill>
                <a:latin typeface="Titillium Web" pitchFamily="2" charset="77"/>
              </a:rPr>
              <a:t>Compara lo que tienes vs lo que la autoridad registra, sin procesos manuales ni incertidumbre.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Visión clara y en tiempo real del IVA e ISR</a:t>
            </a:r>
            <a:br>
              <a:rPr lang="es-MX" dirty="0">
                <a:solidFill>
                  <a:srgbClr val="0070C0"/>
                </a:solidFill>
                <a:latin typeface="Titillium Web" pitchFamily="2" charset="77"/>
              </a:rPr>
            </a:br>
            <a:r>
              <a:rPr lang="es-MX" dirty="0">
                <a:solidFill>
                  <a:srgbClr val="0070C0"/>
                </a:solidFill>
                <a:latin typeface="Titillium Web" pitchFamily="2" charset="77"/>
              </a:rPr>
              <a:t>Conoce impuestos a cargo, a favor y retenidos con información confiable y actualizada.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Análisis integral de todos tus CFDI</a:t>
            </a:r>
            <a:br>
              <a:rPr lang="es-MX" dirty="0">
                <a:solidFill>
                  <a:srgbClr val="0070C0"/>
                </a:solidFill>
                <a:latin typeface="Titillium Web" pitchFamily="2" charset="77"/>
              </a:rPr>
            </a:br>
            <a:r>
              <a:rPr lang="es-MX" dirty="0">
                <a:solidFill>
                  <a:srgbClr val="0070C0"/>
                </a:solidFill>
                <a:latin typeface="Titillium Web" pitchFamily="2" charset="77"/>
              </a:rPr>
              <a:t>Ingresos, egresos, pagos, nómina y traslado, todo en un solo tablero inteligente.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Indicadores predefinidos</a:t>
            </a:r>
            <a:endParaRPr lang="es-MX" dirty="0">
              <a:solidFill>
                <a:srgbClr val="0070C0"/>
              </a:solidFill>
              <a:latin typeface="Titillium Web" pitchFamily="2" charset="7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Titillium Web" pitchFamily="2" charset="77"/>
              </a:rPr>
              <a:t>Detecta errores, inconsistencias y riesgos fiscales.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Tableros personalizables por usuario</a:t>
            </a:r>
            <a:br>
              <a:rPr lang="es-MX" dirty="0">
                <a:solidFill>
                  <a:srgbClr val="0070C0"/>
                </a:solidFill>
                <a:latin typeface="Titillium Web" pitchFamily="2" charset="77"/>
              </a:rPr>
            </a:br>
            <a:r>
              <a:rPr lang="es-MX" dirty="0">
                <a:solidFill>
                  <a:srgbClr val="0070C0"/>
                </a:solidFill>
                <a:latin typeface="Titillium Web" pitchFamily="2" charset="77"/>
              </a:rPr>
              <a:t>Cada contador ve solo lo que necesita, cuando lo necesita.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Titillium Web" pitchFamily="2" charset="77"/>
              </a:rPr>
              <a:t>Integración nativa con CONTPAQi Contabilidad®</a:t>
            </a:r>
            <a:br>
              <a:rPr lang="es-MX" dirty="0">
                <a:solidFill>
                  <a:srgbClr val="0070C0"/>
                </a:solidFill>
                <a:latin typeface="Titillium Web" pitchFamily="2" charset="77"/>
              </a:rPr>
            </a:br>
            <a:r>
              <a:rPr lang="es-MX" dirty="0">
                <a:solidFill>
                  <a:srgbClr val="0070C0"/>
                </a:solidFill>
                <a:latin typeface="Titillium Web" pitchFamily="2" charset="77"/>
              </a:rPr>
              <a:t>Conciliación directa con el ADD para máxima eficiencia y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  <a:latin typeface="Titillium Web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83E3A6D-78A2-D89E-81F8-91A573B2A028}"/>
              </a:ext>
            </a:extLst>
          </p:cNvPr>
          <p:cNvSpPr>
            <a:spLocks noGrp="1"/>
          </p:cNvSpPr>
          <p:nvPr/>
        </p:nvSpPr>
        <p:spPr>
          <a:xfrm>
            <a:off x="587829" y="239146"/>
            <a:ext cx="10515600" cy="1404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i="0" kern="1200">
                <a:solidFill>
                  <a:schemeClr val="bg2"/>
                </a:solidFill>
                <a:latin typeface="Titillium Web" pitchFamily="2" charset="77"/>
                <a:ea typeface="+mj-ea"/>
                <a:cs typeface="Corbel" panose="020B05030202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 fontAlgn="auto"/>
            <a:r>
              <a:rPr lang="es-419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F0"/>
                </a:solidFill>
                <a:cs typeface="Arial"/>
                <a:sym typeface="Wingdings"/>
              </a:rPr>
              <a:t>Ventajas competitivas </a:t>
            </a:r>
            <a:endParaRPr lang="es-MX" b="1" dirty="0">
              <a:solidFill>
                <a:srgbClr val="00B0F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AFE5D41-DE87-453E-F2D0-6332A6EF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20" y="3292635"/>
            <a:ext cx="5270180" cy="375250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7BB7F83-6254-7FC5-55F7-017BB7A7FECB}"/>
              </a:ext>
            </a:extLst>
          </p:cNvPr>
          <p:cNvSpPr/>
          <p:nvPr/>
        </p:nvSpPr>
        <p:spPr>
          <a:xfrm>
            <a:off x="121920" y="103882"/>
            <a:ext cx="11948160" cy="341766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6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CFE98A7-110A-FADE-E903-B6A69722F0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" y="116378"/>
            <a:ext cx="11948160" cy="6625244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Titillium Web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32F4B3-FBC4-D99E-B7C0-92C1BDB35092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AD4C1BD-5274-AF3E-00A0-44E1A73B6E40}"/>
              </a:ext>
            </a:extLst>
          </p:cNvPr>
          <p:cNvSpPr>
            <a:spLocks noGrp="1"/>
          </p:cNvSpPr>
          <p:nvPr/>
        </p:nvSpPr>
        <p:spPr>
          <a:xfrm>
            <a:off x="746942" y="-747693"/>
            <a:ext cx="6254750" cy="41766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i="0" kern="1200">
                <a:solidFill>
                  <a:schemeClr val="bg2"/>
                </a:solidFill>
                <a:latin typeface="Titillium Web" pitchFamily="2" charset="77"/>
                <a:ea typeface="+mj-ea"/>
                <a:cs typeface="Corbel" panose="020B05030202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 fontAlgn="auto"/>
            <a:r>
              <a:rPr lang="es-419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5EFEC"/>
                </a:solidFill>
                <a:cs typeface="Arial"/>
                <a:sym typeface="Wingdings"/>
              </a:rPr>
              <a:t>Target y mercado meta de</a:t>
            </a:r>
            <a:endParaRPr lang="es-MX" sz="4400" b="1" dirty="0">
              <a:solidFill>
                <a:srgbClr val="25EFEC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C83AF0-0B96-FDC8-BCB2-EE9645D066AE}"/>
              </a:ext>
            </a:extLst>
          </p:cNvPr>
          <p:cNvSpPr txBox="1"/>
          <p:nvPr/>
        </p:nvSpPr>
        <p:spPr>
          <a:xfrm>
            <a:off x="6918779" y="2130969"/>
            <a:ext cx="4767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Titillium Web" pitchFamily="2" charset="77"/>
              </a:rPr>
              <a:t>Despachos contables, contadores independientes, así como directores, empresarios y responsables de las áreas contables y fiscales de empresas medianas y grandes, que brindan o administran servicios contables y fiscales para </a:t>
            </a:r>
            <a:r>
              <a:rPr lang="es-MX" sz="2400" dirty="0" err="1">
                <a:solidFill>
                  <a:schemeClr val="bg1"/>
                </a:solidFill>
                <a:latin typeface="Titillium Web" pitchFamily="2" charset="77"/>
              </a:rPr>
              <a:t>PyMEs</a:t>
            </a:r>
            <a:endParaRPr lang="es-MX" sz="2400" dirty="0">
              <a:solidFill>
                <a:schemeClr val="bg1"/>
              </a:solidFill>
              <a:latin typeface="Titillium Web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641B72-4145-E3F8-81EF-81D426E2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2" y="3429000"/>
            <a:ext cx="4186899" cy="17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6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C4F3CE-5591-E4BC-01A6-BF47A9B26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" y="116378"/>
            <a:ext cx="11948160" cy="6625244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AB2AE8-B87C-35A6-4E50-CF70A38971E4}"/>
              </a:ext>
            </a:extLst>
          </p:cNvPr>
          <p:cNvSpPr txBox="1"/>
          <p:nvPr/>
        </p:nvSpPr>
        <p:spPr>
          <a:xfrm>
            <a:off x="6308769" y="1561165"/>
            <a:ext cx="5094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tillium Web" pitchFamily="2" charset="77"/>
              </a:rPr>
              <a:t>Previene riesgos fiscales antes de que se conviertan en multas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tillium Web" pitchFamily="2" charset="77"/>
              </a:rPr>
              <a:t>Conciliación directa y confiable contra el SAT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tillium Web" pitchFamily="2" charset="77"/>
              </a:rPr>
              <a:t>Visibilidad clara e inmediata de IVA e ISR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tillium Web" pitchFamily="2" charset="77"/>
              </a:rPr>
              <a:t>Análisis integral y personalizable de todos tus CFDI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tillium Web" pitchFamily="2" charset="77"/>
              </a:rPr>
              <a:t>Integración nativa con CONTPAQi Contabilidad®</a:t>
            </a:r>
            <a:br>
              <a:rPr lang="es-MX" sz="2400" dirty="0">
                <a:solidFill>
                  <a:schemeClr val="bg1"/>
                </a:solidFill>
                <a:latin typeface="Titillium Web" pitchFamily="2" charset="77"/>
              </a:rPr>
            </a:br>
            <a:endParaRPr lang="es-MX" sz="2400" dirty="0">
              <a:solidFill>
                <a:schemeClr val="bg1"/>
              </a:solidFill>
              <a:latin typeface="Titillium Web" pitchFamily="2" charset="77"/>
            </a:endParaRPr>
          </a:p>
          <a:p>
            <a:endParaRPr lang="es-MX" sz="2400" dirty="0">
              <a:solidFill>
                <a:schemeClr val="bg1"/>
              </a:solidFill>
              <a:latin typeface="Titillium Web" pitchFamily="2" charset="7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238116A-045D-BD0C-940C-DFAC37879D8E}"/>
              </a:ext>
            </a:extLst>
          </p:cNvPr>
          <p:cNvSpPr>
            <a:spLocks noGrp="1"/>
          </p:cNvSpPr>
          <p:nvPr/>
        </p:nvSpPr>
        <p:spPr>
          <a:xfrm>
            <a:off x="746942" y="0"/>
            <a:ext cx="4895032" cy="35979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i="0" kern="1200">
                <a:solidFill>
                  <a:schemeClr val="bg2"/>
                </a:solidFill>
                <a:latin typeface="Titillium Web" pitchFamily="2" charset="77"/>
                <a:ea typeface="+mj-ea"/>
                <a:cs typeface="Corbel" panose="020B05030202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F3F3F"/>
                </a:solidFill>
                <a:latin typeface="Titillium Web SemiBold" pitchFamily="2" charset="77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 fontAlgn="auto"/>
            <a:r>
              <a:rPr lang="es-419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5EFEC"/>
                </a:solidFill>
                <a:cs typeface="Arial"/>
                <a:sym typeface="Wingdings"/>
              </a:rPr>
              <a:t>Factores clave </a:t>
            </a:r>
            <a:br>
              <a:rPr lang="es-419" sz="4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25EFEC"/>
                </a:solidFill>
                <a:highlight>
                  <a:srgbClr val="FFFF00"/>
                </a:highlight>
                <a:cs typeface="Arial"/>
                <a:sym typeface="Wingdings"/>
              </a:rPr>
            </a:br>
            <a:endParaRPr lang="es-MX" sz="4400" b="1" dirty="0">
              <a:solidFill>
                <a:srgbClr val="25EFEC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451703-1E8C-22ED-E5C3-C174E6288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2" y="2948843"/>
            <a:ext cx="4186899" cy="17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F68C012-93BF-B578-13A0-7C3C2FBAE8E3}"/>
              </a:ext>
            </a:extLst>
          </p:cNvPr>
          <p:cNvSpPr/>
          <p:nvPr/>
        </p:nvSpPr>
        <p:spPr>
          <a:xfrm>
            <a:off x="121920" y="6007100"/>
            <a:ext cx="11948160" cy="734522"/>
          </a:xfrm>
          <a:prstGeom prst="rect">
            <a:avLst/>
          </a:prstGeom>
          <a:gradFill flip="none" rotWithShape="1">
            <a:gsLst>
              <a:gs pos="24000">
                <a:srgbClr val="0026A4"/>
              </a:gs>
              <a:gs pos="76000">
                <a:srgbClr val="00B0F3"/>
              </a:gs>
              <a:gs pos="100000">
                <a:srgbClr val="00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5EEE50-7DF5-F888-BF82-4CEBB6EB7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52" y="1206167"/>
            <a:ext cx="6497695" cy="31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4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684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Fabiola Varela Acuña</dc:creator>
  <cp:lastModifiedBy>Nayely González Reyes</cp:lastModifiedBy>
  <cp:revision>80</cp:revision>
  <dcterms:created xsi:type="dcterms:W3CDTF">2026-01-16T14:22:51Z</dcterms:created>
  <dcterms:modified xsi:type="dcterms:W3CDTF">2026-02-09T14:58:49Z</dcterms:modified>
</cp:coreProperties>
</file>